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6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4" r:id="rId5"/>
    <p:sldId id="302" r:id="rId6"/>
    <p:sldId id="376" r:id="rId7"/>
    <p:sldId id="381" r:id="rId8"/>
    <p:sldId id="311" r:id="rId9"/>
    <p:sldId id="308" r:id="rId10"/>
    <p:sldId id="317" r:id="rId11"/>
    <p:sldId id="309" r:id="rId12"/>
    <p:sldId id="349" r:id="rId13"/>
    <p:sldId id="319" r:id="rId14"/>
    <p:sldId id="382" r:id="rId15"/>
    <p:sldId id="383" r:id="rId16"/>
    <p:sldId id="384" r:id="rId17"/>
    <p:sldId id="386" r:id="rId18"/>
    <p:sldId id="387" r:id="rId19"/>
    <p:sldId id="388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Титул" id="{009762AD-03F5-4474-B83C-17659F77204A}">
          <p14:sldIdLst>
            <p14:sldId id="304"/>
          </p14:sldIdLst>
        </p14:section>
        <p14:section name="1. Состав системы" id="{D4368AD8-8702-4F69-BA62-62CE01D2B91D}">
          <p14:sldIdLst>
            <p14:sldId id="302"/>
            <p14:sldId id="376"/>
            <p14:sldId id="381"/>
            <p14:sldId id="311"/>
            <p14:sldId id="308"/>
            <p14:sldId id="317"/>
            <p14:sldId id="309"/>
            <p14:sldId id="349"/>
          </p14:sldIdLst>
        </p14:section>
        <p14:section name="2. Устройства" id="{CEB58556-9A9A-4D05-A522-0A280A9BA5BF}">
          <p14:sldIdLst>
            <p14:sldId id="319"/>
            <p14:sldId id="382"/>
            <p14:sldId id="383"/>
            <p14:sldId id="384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3." id="{397D6813-AE27-4E1A-A9ED-D4E51E75320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99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pos="2914">
          <p15:clr>
            <a:srgbClr val="A4A3A4"/>
          </p15:clr>
        </p15:guide>
        <p15:guide id="6" pos="2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C20A6-0301-4CC3-9118-943DCCD8347E}" v="454" dt="2020-11-25T07:53:18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 autoAdjust="0"/>
    <p:restoredTop sz="99149" autoAdjust="0"/>
  </p:normalViewPr>
  <p:slideViewPr>
    <p:cSldViewPr snapToObjects="1">
      <p:cViewPr varScale="1">
        <p:scale>
          <a:sx n="148" d="100"/>
          <a:sy n="148" d="100"/>
        </p:scale>
        <p:origin x="114" y="168"/>
      </p:cViewPr>
      <p:guideLst>
        <p:guide orient="horz" pos="599"/>
        <p:guide orient="horz" pos="3026"/>
        <p:guide pos="204"/>
        <p:guide pos="5556"/>
        <p:guide pos="2914"/>
        <p:guide pos="2846"/>
      </p:guideLst>
    </p:cSldViewPr>
  </p:slideViewPr>
  <p:outlineViewPr>
    <p:cViewPr>
      <p:scale>
        <a:sx n="33" d="100"/>
        <a:sy n="33" d="100"/>
      </p:scale>
      <p:origin x="0" y="51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6" d="100"/>
          <a:sy n="86" d="100"/>
        </p:scale>
        <p:origin x="-376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hrislamov Marat" userId="2c108d43-2b1e-4561-ad70-ae12a75a398c" providerId="ADAL" clId="{30DC20A6-0301-4CC3-9118-943DCCD8347E}"/>
    <pc:docChg chg="undo custSel addSld delSld modSld modSection">
      <pc:chgData name="Fahrislamov Marat" userId="2c108d43-2b1e-4561-ad70-ae12a75a398c" providerId="ADAL" clId="{30DC20A6-0301-4CC3-9118-943DCCD8347E}" dt="2020-11-25T07:53:18.018" v="453" actId="1076"/>
      <pc:docMkLst>
        <pc:docMk/>
      </pc:docMkLst>
      <pc:sldChg chg="addSp delSp modSp">
        <pc:chgData name="Fahrislamov Marat" userId="2c108d43-2b1e-4561-ad70-ae12a75a398c" providerId="ADAL" clId="{30DC20A6-0301-4CC3-9118-943DCCD8347E}" dt="2020-11-25T07:53:03.299" v="447"/>
        <pc:sldMkLst>
          <pc:docMk/>
          <pc:sldMk cId="2907847159" sldId="308"/>
        </pc:sldMkLst>
        <pc:picChg chg="add del mod">
          <ac:chgData name="Fahrislamov Marat" userId="2c108d43-2b1e-4561-ad70-ae12a75a398c" providerId="ADAL" clId="{30DC20A6-0301-4CC3-9118-943DCCD8347E}" dt="2020-11-25T07:53:03.299" v="447"/>
          <ac:picMkLst>
            <pc:docMk/>
            <pc:sldMk cId="2907847159" sldId="308"/>
            <ac:picMk id="29" creationId="{646C07C4-6088-440F-8A33-C5CCA0BBCC33}"/>
          </ac:picMkLst>
        </pc:picChg>
      </pc:sldChg>
      <pc:sldChg chg="addSp delSp modSp">
        <pc:chgData name="Fahrislamov Marat" userId="2c108d43-2b1e-4561-ad70-ae12a75a398c" providerId="ADAL" clId="{30DC20A6-0301-4CC3-9118-943DCCD8347E}" dt="2020-11-25T07:53:18.018" v="453" actId="1076"/>
        <pc:sldMkLst>
          <pc:docMk/>
          <pc:sldMk cId="2170104074" sldId="376"/>
        </pc:sldMkLst>
        <pc:picChg chg="add mod">
          <ac:chgData name="Fahrislamov Marat" userId="2c108d43-2b1e-4561-ad70-ae12a75a398c" providerId="ADAL" clId="{30DC20A6-0301-4CC3-9118-943DCCD8347E}" dt="2020-11-25T07:53:18.018" v="453" actId="1076"/>
          <ac:picMkLst>
            <pc:docMk/>
            <pc:sldMk cId="2170104074" sldId="376"/>
            <ac:picMk id="38" creationId="{10A842C7-C17C-4210-BC59-4EAF9FE56342}"/>
          </ac:picMkLst>
        </pc:picChg>
        <pc:picChg chg="del">
          <ac:chgData name="Fahrislamov Marat" userId="2c108d43-2b1e-4561-ad70-ae12a75a398c" providerId="ADAL" clId="{30DC20A6-0301-4CC3-9118-943DCCD8347E}" dt="2020-11-25T07:52:42.756" v="439" actId="478"/>
          <ac:picMkLst>
            <pc:docMk/>
            <pc:sldMk cId="2170104074" sldId="376"/>
            <ac:picMk id="2050" creationId="{42F1969D-ECD7-41A9-8DAB-1381AA309D17}"/>
          </ac:picMkLst>
        </pc:picChg>
      </pc:sldChg>
      <pc:sldChg chg="addSp modSp">
        <pc:chgData name="Fahrislamov Marat" userId="2c108d43-2b1e-4561-ad70-ae12a75a398c" providerId="ADAL" clId="{30DC20A6-0301-4CC3-9118-943DCCD8347E}" dt="2020-11-25T07:45:55.348" v="23" actId="14100"/>
        <pc:sldMkLst>
          <pc:docMk/>
          <pc:sldMk cId="1780754077" sldId="388"/>
        </pc:sldMkLst>
        <pc:picChg chg="add mod">
          <ac:chgData name="Fahrislamov Marat" userId="2c108d43-2b1e-4561-ad70-ae12a75a398c" providerId="ADAL" clId="{30DC20A6-0301-4CC3-9118-943DCCD8347E}" dt="2020-11-25T07:45:55.348" v="23" actId="14100"/>
          <ac:picMkLst>
            <pc:docMk/>
            <pc:sldMk cId="1780754077" sldId="388"/>
            <ac:picMk id="4" creationId="{FE03D4D3-D92B-46B5-833D-F96A6E1BCF80}"/>
          </ac:picMkLst>
        </pc:picChg>
      </pc:sldChg>
      <pc:sldChg chg="add del">
        <pc:chgData name="Fahrislamov Marat" userId="2c108d43-2b1e-4561-ad70-ae12a75a398c" providerId="ADAL" clId="{30DC20A6-0301-4CC3-9118-943DCCD8347E}" dt="2020-11-25T07:45:40.452" v="15" actId="2696"/>
        <pc:sldMkLst>
          <pc:docMk/>
          <pc:sldMk cId="104938574" sldId="389"/>
        </pc:sldMkLst>
      </pc:sldChg>
      <pc:sldChg chg="addSp delSp modSp add">
        <pc:chgData name="Fahrislamov Marat" userId="2c108d43-2b1e-4561-ad70-ae12a75a398c" providerId="ADAL" clId="{30DC20A6-0301-4CC3-9118-943DCCD8347E}" dt="2020-11-25T07:52:17.641" v="438" actId="1076"/>
        <pc:sldMkLst>
          <pc:docMk/>
          <pc:sldMk cId="725203790" sldId="390"/>
        </pc:sldMkLst>
        <pc:spChg chg="mod">
          <ac:chgData name="Fahrislamov Marat" userId="2c108d43-2b1e-4561-ad70-ae12a75a398c" providerId="ADAL" clId="{30DC20A6-0301-4CC3-9118-943DCCD8347E}" dt="2020-11-25T07:52:05.658" v="437" actId="20577"/>
          <ac:spMkLst>
            <pc:docMk/>
            <pc:sldMk cId="725203790" sldId="390"/>
            <ac:spMk id="6" creationId="{E9483C03-36DB-41FA-B67E-17CF36A8C71F}"/>
          </ac:spMkLst>
        </pc:spChg>
        <pc:picChg chg="add del mod">
          <ac:chgData name="Fahrislamov Marat" userId="2c108d43-2b1e-4561-ad70-ae12a75a398c" providerId="ADAL" clId="{30DC20A6-0301-4CC3-9118-943DCCD8347E}" dt="2020-11-25T07:45:28.965" v="13"/>
          <ac:picMkLst>
            <pc:docMk/>
            <pc:sldMk cId="725203790" sldId="390"/>
            <ac:picMk id="4" creationId="{095554C2-4EE6-47AA-A838-8A2ACEA413DD}"/>
          </ac:picMkLst>
        </pc:picChg>
        <pc:picChg chg="add del mod">
          <ac:chgData name="Fahrislamov Marat" userId="2c108d43-2b1e-4561-ad70-ae12a75a398c" providerId="ADAL" clId="{30DC20A6-0301-4CC3-9118-943DCCD8347E}" dt="2020-11-25T07:46:57.965" v="151" actId="478"/>
          <ac:picMkLst>
            <pc:docMk/>
            <pc:sldMk cId="725203790" sldId="390"/>
            <ac:picMk id="5" creationId="{48982EB0-58D8-44BD-B3CE-23ED3FFA4032}"/>
          </ac:picMkLst>
        </pc:picChg>
        <pc:picChg chg="add del">
          <ac:chgData name="Fahrislamov Marat" userId="2c108d43-2b1e-4561-ad70-ae12a75a398c" providerId="ADAL" clId="{30DC20A6-0301-4CC3-9118-943DCCD8347E}" dt="2020-11-25T07:48:09.234" v="153"/>
          <ac:picMkLst>
            <pc:docMk/>
            <pc:sldMk cId="725203790" sldId="390"/>
            <ac:picMk id="7" creationId="{09B88AD2-6281-438C-84C7-4960AD6E348D}"/>
          </ac:picMkLst>
        </pc:picChg>
        <pc:picChg chg="add mod">
          <ac:chgData name="Fahrislamov Marat" userId="2c108d43-2b1e-4561-ad70-ae12a75a398c" providerId="ADAL" clId="{30DC20A6-0301-4CC3-9118-943DCCD8347E}" dt="2020-11-25T07:52:17.641" v="438" actId="1076"/>
          <ac:picMkLst>
            <pc:docMk/>
            <pc:sldMk cId="725203790" sldId="390"/>
            <ac:picMk id="8" creationId="{FD5230E7-BE8A-467B-815D-F3A87BEAE51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18691-F357-46D4-AB38-4A045042D5B0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B17AA-679E-42FE-82E4-A6AEA1FC7C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838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12A48-4B15-4DA8-8434-B7ADD02A7FB8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DF383-EBCE-4BC1-A181-A2B8E1DAA8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8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wnloads\Титульный_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3" y="-450"/>
            <a:ext cx="9150066" cy="51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850" y="1276350"/>
            <a:ext cx="4302124" cy="2482850"/>
          </a:xfrm>
        </p:spPr>
        <p:txBody>
          <a:bodyPr>
            <a:noAutofit/>
          </a:bodyPr>
          <a:lstStyle>
            <a:lvl1pPr algn="l"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851" y="4083919"/>
            <a:ext cx="4302124" cy="70352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и должность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-6816" y="173771"/>
            <a:ext cx="1714499" cy="611454"/>
            <a:chOff x="-6816" y="339725"/>
            <a:chExt cx="1714499" cy="611454"/>
          </a:xfrm>
        </p:grpSpPr>
        <p:sp>
          <p:nvSpPr>
            <p:cNvPr id="4" name="Прямоугольник 3"/>
            <p:cNvSpPr/>
            <p:nvPr userDrawn="1"/>
          </p:nvSpPr>
          <p:spPr>
            <a:xfrm>
              <a:off x="215516" y="411510"/>
              <a:ext cx="1368152" cy="46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ru-RU" sz="2200" dirty="0"/>
            </a:p>
          </p:txBody>
        </p:sp>
        <p:pic>
          <p:nvPicPr>
            <p:cNvPr id="9" name="Picture 3" descr="C:\Users\elka\Desktop\Nokian\Logo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16" y="339725"/>
              <a:ext cx="1714499" cy="61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363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 hasCustomPrompt="1"/>
          </p:nvPr>
        </p:nvSpPr>
        <p:spPr>
          <a:xfrm>
            <a:off x="323851" y="950913"/>
            <a:ext cx="4194175" cy="38528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ru-RU"/>
              <a:t>Введите текст или вставьте </a:t>
            </a:r>
            <a:r>
              <a:rPr lang="ru-RU" dirty="0"/>
              <a:t>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8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4625977" y="950913"/>
            <a:ext cx="4194175" cy="3852863"/>
          </a:xfrm>
        </p:spPr>
        <p:txBody>
          <a:bodyPr/>
          <a:lstStyle/>
          <a:p>
            <a:pPr lvl="0"/>
            <a:r>
              <a:rPr lang="ru-RU"/>
              <a:t>Введите текст </a:t>
            </a:r>
            <a:r>
              <a:rPr lang="ru-RU" dirty="0"/>
              <a:t>или 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235802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>
          <a:xfrm>
            <a:off x="323850" y="4905724"/>
            <a:ext cx="7524750" cy="12183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183896" y="4905674"/>
            <a:ext cx="647700" cy="121834"/>
          </a:xfrm>
        </p:spPr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/>
          </p:nvPr>
        </p:nvSpPr>
        <p:spPr>
          <a:xfrm>
            <a:off x="323851" y="951570"/>
            <a:ext cx="4194175" cy="32385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/>
          </p:nvPr>
        </p:nvSpPr>
        <p:spPr>
          <a:xfrm>
            <a:off x="4625977" y="951570"/>
            <a:ext cx="4194175" cy="32385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2" hasCustomPrompt="1"/>
          </p:nvPr>
        </p:nvSpPr>
        <p:spPr>
          <a:xfrm>
            <a:off x="323851" y="1311610"/>
            <a:ext cx="4194175" cy="349216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10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4625977" y="1311610"/>
            <a:ext cx="4194175" cy="3492165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448535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2" hasCustomPrompt="1"/>
          </p:nvPr>
        </p:nvSpPr>
        <p:spPr>
          <a:xfrm>
            <a:off x="323851" y="950913"/>
            <a:ext cx="4194175" cy="3852863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8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4625977" y="950913"/>
            <a:ext cx="4194175" cy="38528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ru-RU" dirty="0"/>
              <a:t>Вставьте рисунок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23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2" hasCustomPrompt="1"/>
          </p:nvPr>
        </p:nvSpPr>
        <p:spPr>
          <a:xfrm>
            <a:off x="323851" y="950914"/>
            <a:ext cx="4194175" cy="3852862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8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4625977" y="950914"/>
            <a:ext cx="4194175" cy="38528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851" y="4156074"/>
            <a:ext cx="4194175" cy="639713"/>
          </a:xfrm>
          <a:solidFill>
            <a:schemeClr val="tx2"/>
          </a:solidFill>
        </p:spPr>
        <p:txBody>
          <a:bodyPr lIns="36000" rIns="36000"/>
          <a:lstStyle>
            <a:lvl1pPr marL="0" indent="0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Введите текст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4625977" y="4156074"/>
            <a:ext cx="4194175" cy="639713"/>
          </a:xfrm>
          <a:solidFill>
            <a:schemeClr val="tx2"/>
          </a:solidFill>
        </p:spPr>
        <p:txBody>
          <a:bodyPr lIns="36000" rIns="36000"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Введите текст</a:t>
            </a:r>
          </a:p>
        </p:txBody>
      </p:sp>
    </p:spTree>
    <p:extLst>
      <p:ext uri="{BB962C8B-B14F-4D97-AF65-F5344CB8AC3E}">
        <p14:creationId xmlns:p14="http://schemas.microsoft.com/office/powerpoint/2010/main" val="807364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исунка и три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2" hasCustomPrompt="1"/>
          </p:nvPr>
        </p:nvSpPr>
        <p:spPr>
          <a:xfrm>
            <a:off x="323851" y="951570"/>
            <a:ext cx="2160588" cy="118800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11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2283784"/>
            <a:ext cx="2160588" cy="118800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12" name="Рисунок 5"/>
          <p:cNvSpPr>
            <a:spLocks noGrp="1"/>
          </p:cNvSpPr>
          <p:nvPr>
            <p:ph type="pic" sz="quarter" idx="14" hasCustomPrompt="1"/>
          </p:nvPr>
        </p:nvSpPr>
        <p:spPr>
          <a:xfrm>
            <a:off x="323851" y="3615998"/>
            <a:ext cx="2160588" cy="1188000"/>
          </a:xfrm>
          <a:solidFill>
            <a:schemeClr val="tx2"/>
          </a:solidFill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2592388" y="951570"/>
            <a:ext cx="6227762" cy="118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ru-RU"/>
              <a:t>Образец текста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ru-RU"/>
              <a:t>Второй уровень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ru-RU"/>
              <a:t>Третий уровень</a:t>
            </a:r>
          </a:p>
        </p:txBody>
      </p:sp>
      <p:sp>
        <p:nvSpPr>
          <p:cNvPr id="15" name="Объект 9"/>
          <p:cNvSpPr>
            <a:spLocks noGrp="1"/>
          </p:cNvSpPr>
          <p:nvPr>
            <p:ph sz="quarter" idx="16"/>
          </p:nvPr>
        </p:nvSpPr>
        <p:spPr>
          <a:xfrm>
            <a:off x="2592388" y="2282958"/>
            <a:ext cx="6227762" cy="11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8" name="Объект 9"/>
          <p:cNvSpPr>
            <a:spLocks noGrp="1"/>
          </p:cNvSpPr>
          <p:nvPr>
            <p:ph sz="quarter" idx="17"/>
          </p:nvPr>
        </p:nvSpPr>
        <p:spPr>
          <a:xfrm>
            <a:off x="2592388" y="3614347"/>
            <a:ext cx="6227762" cy="118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1399068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рисунок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5"/>
          <p:cNvSpPr>
            <a:spLocks noGrp="1"/>
          </p:cNvSpPr>
          <p:nvPr>
            <p:ph sz="quarter" idx="12" hasCustomPrompt="1"/>
          </p:nvPr>
        </p:nvSpPr>
        <p:spPr>
          <a:xfrm>
            <a:off x="323851" y="950913"/>
            <a:ext cx="4194175" cy="3852863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/>
          </p:nvPr>
        </p:nvSpPr>
        <p:spPr>
          <a:xfrm>
            <a:off x="4625977" y="950913"/>
            <a:ext cx="4194175" cy="3852863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3296136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рисунок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5"/>
          <p:cNvSpPr>
            <a:spLocks noGrp="1"/>
          </p:cNvSpPr>
          <p:nvPr>
            <p:ph type="pic" sz="quarter" idx="12"/>
          </p:nvPr>
        </p:nvSpPr>
        <p:spPr>
          <a:xfrm>
            <a:off x="323851" y="950913"/>
            <a:ext cx="4194175" cy="3852863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4625977" y="950913"/>
            <a:ext cx="4194175" cy="3852863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4187585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2" hasCustomPrompt="1"/>
          </p:nvPr>
        </p:nvSpPr>
        <p:spPr>
          <a:xfrm>
            <a:off x="323851" y="951569"/>
            <a:ext cx="4194175" cy="1872000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8" name="Объект 6"/>
          <p:cNvSpPr>
            <a:spLocks noGrp="1"/>
          </p:cNvSpPr>
          <p:nvPr>
            <p:ph sz="quarter" idx="13" hasCustomPrompt="1"/>
          </p:nvPr>
        </p:nvSpPr>
        <p:spPr>
          <a:xfrm>
            <a:off x="4625977" y="951569"/>
            <a:ext cx="4194175" cy="1872000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9" name="Объект 6"/>
          <p:cNvSpPr>
            <a:spLocks noGrp="1"/>
          </p:cNvSpPr>
          <p:nvPr>
            <p:ph sz="quarter" idx="14" hasCustomPrompt="1"/>
          </p:nvPr>
        </p:nvSpPr>
        <p:spPr>
          <a:xfrm>
            <a:off x="323851" y="2931790"/>
            <a:ext cx="4194175" cy="1872000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10" name="Объект 6"/>
          <p:cNvSpPr>
            <a:spLocks noGrp="1"/>
          </p:cNvSpPr>
          <p:nvPr>
            <p:ph sz="quarter" idx="15" hasCustomPrompt="1"/>
          </p:nvPr>
        </p:nvSpPr>
        <p:spPr>
          <a:xfrm>
            <a:off x="4625977" y="2931790"/>
            <a:ext cx="4194175" cy="1872000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322967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2" hasCustomPrompt="1"/>
          </p:nvPr>
        </p:nvSpPr>
        <p:spPr>
          <a:xfrm>
            <a:off x="323851" y="951570"/>
            <a:ext cx="4194175" cy="1872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Вставьте рисунок</a:t>
            </a:r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4625977" y="951570"/>
            <a:ext cx="4194175" cy="1872000"/>
          </a:xfrm>
        </p:spPr>
        <p:txBody>
          <a:bodyPr/>
          <a:lstStyle/>
          <a:p>
            <a:r>
              <a:rPr lang="ru-RU" dirty="0"/>
              <a:t>Вставьте рисунок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 hasCustomPrompt="1"/>
          </p:nvPr>
        </p:nvSpPr>
        <p:spPr>
          <a:xfrm>
            <a:off x="323850" y="2931790"/>
            <a:ext cx="8496300" cy="18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Введите текст или 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1174617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горизонт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8"/>
          <p:cNvSpPr>
            <a:spLocks noGrp="1"/>
          </p:cNvSpPr>
          <p:nvPr>
            <p:ph sz="quarter" idx="14" hasCustomPrompt="1"/>
          </p:nvPr>
        </p:nvSpPr>
        <p:spPr>
          <a:xfrm>
            <a:off x="323850" y="2931790"/>
            <a:ext cx="8496300" cy="18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Введите текст или 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7" name="Объект 8"/>
          <p:cNvSpPr>
            <a:spLocks noGrp="1"/>
          </p:cNvSpPr>
          <p:nvPr>
            <p:ph sz="quarter" idx="15" hasCustomPrompt="1"/>
          </p:nvPr>
        </p:nvSpPr>
        <p:spPr>
          <a:xfrm>
            <a:off x="323850" y="951569"/>
            <a:ext cx="8496300" cy="18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Введите текст или 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241264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wnloads\Титульный_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" y="-450"/>
            <a:ext cx="9150064" cy="51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850" y="1276350"/>
            <a:ext cx="4302124" cy="2482850"/>
          </a:xfrm>
        </p:spPr>
        <p:txBody>
          <a:bodyPr>
            <a:noAutofit/>
          </a:bodyPr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851" y="4083919"/>
            <a:ext cx="4302124" cy="70352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и должность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-6816" y="173771"/>
            <a:ext cx="1714499" cy="611454"/>
            <a:chOff x="-6816" y="339725"/>
            <a:chExt cx="1714499" cy="611454"/>
          </a:xfrm>
        </p:grpSpPr>
        <p:sp>
          <p:nvSpPr>
            <p:cNvPr id="4" name="Прямоугольник 3"/>
            <p:cNvSpPr/>
            <p:nvPr userDrawn="1"/>
          </p:nvSpPr>
          <p:spPr>
            <a:xfrm>
              <a:off x="215516" y="411510"/>
              <a:ext cx="1368152" cy="46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ru-RU" sz="2200" dirty="0"/>
            </a:p>
          </p:txBody>
        </p:sp>
        <p:pic>
          <p:nvPicPr>
            <p:cNvPr id="9" name="Picture 3" descr="C:\Users\elka\Desktop\Nokian\Logo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16" y="339725"/>
              <a:ext cx="1714499" cy="61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7638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ная 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Рисунок 6"/>
          <p:cNvSpPr>
            <a:spLocks noGrp="1"/>
          </p:cNvSpPr>
          <p:nvPr>
            <p:ph type="pic" sz="quarter" idx="12" hasCustomPrompt="1"/>
          </p:nvPr>
        </p:nvSpPr>
        <p:spPr>
          <a:xfrm>
            <a:off x="2016125" y="950913"/>
            <a:ext cx="2159000" cy="385286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ru-RU" dirty="0"/>
              <a:t>Вставьте фото</a:t>
            </a:r>
          </a:p>
        </p:txBody>
      </p:sp>
      <p:sp>
        <p:nvSpPr>
          <p:cNvPr id="6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4391980" y="951570"/>
            <a:ext cx="4428170" cy="64841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</a:lstStyle>
          <a:p>
            <a:pPr lvl="0"/>
            <a:r>
              <a:rPr lang="ru-RU"/>
              <a:t>Введите имя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4391980" y="2391730"/>
            <a:ext cx="4428170" cy="324036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000" b="1" baseline="0"/>
            </a:lvl1pPr>
          </a:lstStyle>
          <a:p>
            <a:pPr lvl="0"/>
            <a:r>
              <a:rPr lang="ru-RU" dirty="0"/>
              <a:t>Название компании</a:t>
            </a:r>
          </a:p>
        </p:txBody>
      </p:sp>
      <p:sp>
        <p:nvSpPr>
          <p:cNvPr id="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91980" y="2715766"/>
            <a:ext cx="4428170" cy="2088009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/>
            </a:lvl1pPr>
          </a:lstStyle>
          <a:p>
            <a:pPr lvl="0"/>
            <a:r>
              <a:rPr lang="ru-RU" noProof="0" dirty="0"/>
              <a:t>Адрес</a:t>
            </a:r>
          </a:p>
        </p:txBody>
      </p:sp>
      <p:sp>
        <p:nvSpPr>
          <p:cNvPr id="9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91980" y="1599989"/>
            <a:ext cx="4428170" cy="43217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000" b="0" baseline="0"/>
            </a:lvl1pPr>
          </a:lstStyle>
          <a:p>
            <a:pPr lvl="0"/>
            <a:r>
              <a:rPr lang="ru-RU" dirty="0"/>
              <a:t>Вид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500849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 hasCustomPrompt="1"/>
          </p:nvPr>
        </p:nvSpPr>
        <p:spPr>
          <a:xfrm>
            <a:off x="2016125" y="950913"/>
            <a:ext cx="6804024" cy="3852862"/>
          </a:xfrm>
        </p:spPr>
        <p:txBody>
          <a:bodyPr/>
          <a:lstStyle>
            <a:lvl1pPr marL="363538" indent="-374650">
              <a:spcBef>
                <a:spcPts val="800"/>
              </a:spcBef>
              <a:buFont typeface="+mj-lt"/>
              <a:buAutoNum type="arabicPeriod"/>
              <a:defRPr/>
            </a:lvl1pPr>
            <a:lvl2pPr marL="638175" indent="-266400">
              <a:spcBef>
                <a:spcPts val="600"/>
              </a:spcBef>
              <a:buFont typeface="Wingdings" panose="05000000000000000000" pitchFamily="2" charset="2"/>
              <a:buChar char="§"/>
              <a:defRPr/>
            </a:lvl2pPr>
            <a:lvl3pPr marL="864000" indent="-2160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ru-RU"/>
              <a:t>Первый уровень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144000" y="-66238"/>
            <a:ext cx="20527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уровня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1017367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lka\Desktop\Nokian\Nokian_Tyres_Identity_ornam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-1" r="15551" b="49231"/>
          <a:stretch/>
        </p:blipFill>
        <p:spPr bwMode="auto">
          <a:xfrm>
            <a:off x="1" y="3106419"/>
            <a:ext cx="9144000" cy="203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5"/>
          <p:cNvSpPr>
            <a:spLocks noGrp="1"/>
          </p:cNvSpPr>
          <p:nvPr>
            <p:ph sz="quarter" idx="12" hasCustomPrompt="1"/>
          </p:nvPr>
        </p:nvSpPr>
        <p:spPr>
          <a:xfrm>
            <a:off x="323851" y="950913"/>
            <a:ext cx="4194175" cy="20367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14" name="Объект 5"/>
          <p:cNvSpPr>
            <a:spLocks noGrp="1"/>
          </p:cNvSpPr>
          <p:nvPr>
            <p:ph sz="quarter" idx="13" hasCustomPrompt="1"/>
          </p:nvPr>
        </p:nvSpPr>
        <p:spPr>
          <a:xfrm>
            <a:off x="4625977" y="950913"/>
            <a:ext cx="4194175" cy="2036761"/>
          </a:xfrm>
        </p:spPr>
        <p:txBody>
          <a:bodyPr/>
          <a:lstStyle/>
          <a:p>
            <a:pPr lvl="0"/>
            <a:r>
              <a:rPr lang="ru-RU" dirty="0"/>
              <a:t>Введите </a:t>
            </a:r>
            <a:r>
              <a:rPr lang="ru-RU"/>
              <a:t>текст или </a:t>
            </a:r>
            <a:r>
              <a:rPr lang="ru-RU" dirty="0"/>
              <a:t>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016125" y="171387"/>
            <a:ext cx="6804025" cy="611189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Введите заголовок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290616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850" y="1276350"/>
            <a:ext cx="4302124" cy="2482850"/>
          </a:xfrm>
        </p:spPr>
        <p:txBody>
          <a:bodyPr>
            <a:noAutofit/>
          </a:bodyPr>
          <a:lstStyle>
            <a:lvl1pPr algn="l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851" y="4083919"/>
            <a:ext cx="4302124" cy="70352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и должность</a:t>
            </a: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-6816" y="173771"/>
            <a:ext cx="1714499" cy="611454"/>
            <a:chOff x="-6816" y="339725"/>
            <a:chExt cx="1714499" cy="611454"/>
          </a:xfrm>
        </p:grpSpPr>
        <p:sp>
          <p:nvSpPr>
            <p:cNvPr id="4" name="Прямоугольник 3"/>
            <p:cNvSpPr/>
            <p:nvPr userDrawn="1"/>
          </p:nvSpPr>
          <p:spPr>
            <a:xfrm>
              <a:off x="215516" y="411510"/>
              <a:ext cx="1368152" cy="46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ru-RU" sz="2200" dirty="0"/>
            </a:p>
          </p:txBody>
        </p:sp>
        <p:pic>
          <p:nvPicPr>
            <p:cNvPr id="9" name="Picture 3" descr="C:\Users\elka\Desktop\Nokian\Logo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816" y="339725"/>
              <a:ext cx="1714499" cy="61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594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</a:lstStyle>
          <a:p>
            <a:pPr lvl="0"/>
            <a:r>
              <a:rPr lang="ru-RU" dirty="0"/>
              <a:t>Введите текст или вставьте объект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182519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11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2032273" y="781075"/>
            <a:ext cx="1027559" cy="1502643"/>
          </a:xfrm>
        </p:spPr>
        <p:txBody>
          <a:bodyPr>
            <a:noAutofit/>
          </a:bodyPr>
          <a:lstStyle>
            <a:lvl1pPr marL="0" indent="0">
              <a:buNone/>
              <a:defRPr sz="10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0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2012950" y="2283718"/>
            <a:ext cx="6807200" cy="82809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Название раздела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2012950" y="3363838"/>
            <a:ext cx="6807200" cy="1008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ru-RU" sz="2100" b="0" smtClean="0"/>
            </a:lvl1pPr>
          </a:lstStyle>
          <a:p>
            <a:pPr lvl="0"/>
            <a:r>
              <a:rPr lang="ru-RU" dirty="0"/>
              <a:t>Подзаголовок, аннотация</a:t>
            </a:r>
          </a:p>
        </p:txBody>
      </p:sp>
      <p:pic>
        <p:nvPicPr>
          <p:cNvPr id="15" name="Picture 3" descr="C:\Users\elka\Desktop\Nokian\Logo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6" y="171388"/>
            <a:ext cx="1714499" cy="61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0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ru-RU" dirty="0"/>
              <a:t>Введите текст</a:t>
            </a:r>
          </a:p>
          <a:p>
            <a:pPr lvl="1"/>
            <a:r>
              <a:rPr lang="ru-RU"/>
              <a:t>Первый уровень</a:t>
            </a:r>
            <a:endParaRPr lang="ru-RU" dirty="0"/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144000" y="-66238"/>
            <a:ext cx="19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/>
              <a:t>Для корректного задания</a:t>
            </a:r>
            <a:r>
              <a:rPr lang="ru-RU" sz="900" baseline="0"/>
              <a:t> маркированного списка используйте клавишу </a:t>
            </a:r>
            <a:r>
              <a:rPr lang="en-US" sz="900" i="1" baseline="0"/>
              <a:t>Tab</a:t>
            </a:r>
            <a:r>
              <a:rPr lang="en-US" sz="900" baseline="0"/>
              <a:t> </a:t>
            </a:r>
            <a:r>
              <a:rPr lang="ru-RU" sz="900" baseline="0"/>
              <a:t>или кнопки повышения/понижения уровня списка на вкладке </a:t>
            </a:r>
            <a:r>
              <a:rPr lang="ru-RU" sz="900" i="1" baseline="0"/>
              <a:t>«Главная».</a:t>
            </a:r>
            <a:endParaRPr lang="ru-RU" sz="900" i="1"/>
          </a:p>
        </p:txBody>
      </p:sp>
    </p:spTree>
    <p:extLst>
      <p:ext uri="{BB962C8B-B14F-4D97-AF65-F5344CB8AC3E}">
        <p14:creationId xmlns:p14="http://schemas.microsoft.com/office/powerpoint/2010/main" val="207339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66037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Введите заголовок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71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1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6125" y="171387"/>
            <a:ext cx="6804025" cy="6111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850" y="949395"/>
            <a:ext cx="8496299" cy="38543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/>
              <a:t>Первый уровень</a:t>
            </a:r>
          </a:p>
          <a:p>
            <a:pPr lvl="2"/>
            <a:r>
              <a:rPr lang="ru-RU"/>
              <a:t>Второй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3850" y="4919558"/>
            <a:ext cx="752475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83896" y="4919508"/>
            <a:ext cx="6477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>
                <a:solidFill>
                  <a:schemeClr val="accent2"/>
                </a:solidFill>
              </a:defRPr>
            </a:lvl1pPr>
          </a:lstStyle>
          <a:p>
            <a:fld id="{85D92A74-9155-43E0-9643-1306C6BA9FD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27" name="Picture 3" descr="C:\Users\elka\Desktop\Nokian\Logo.wmf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6" y="171388"/>
            <a:ext cx="1714499" cy="61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8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50" r:id="rId4"/>
    <p:sldLayoutId id="2147483671" r:id="rId5"/>
    <p:sldLayoutId id="2147483665" r:id="rId6"/>
    <p:sldLayoutId id="2147483651" r:id="rId7"/>
    <p:sldLayoutId id="2147483660" r:id="rId8"/>
    <p:sldLayoutId id="2147483667" r:id="rId9"/>
    <p:sldLayoutId id="2147483652" r:id="rId10"/>
    <p:sldLayoutId id="2147483659" r:id="rId11"/>
    <p:sldLayoutId id="2147483653" r:id="rId12"/>
    <p:sldLayoutId id="2147483658" r:id="rId13"/>
    <p:sldLayoutId id="2147483661" r:id="rId14"/>
    <p:sldLayoutId id="2147483654" r:id="rId15"/>
    <p:sldLayoutId id="2147483655" r:id="rId16"/>
    <p:sldLayoutId id="2147483656" r:id="rId17"/>
    <p:sldLayoutId id="2147483657" r:id="rId18"/>
    <p:sldLayoutId id="2147483670" r:id="rId19"/>
    <p:sldLayoutId id="2147483663" r:id="rId20"/>
    <p:sldLayoutId id="2147483669" r:id="rId21"/>
    <p:sldLayoutId id="2147483668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25" indent="-250825" algn="l" defTabSz="914400" rtl="0" eaLnBrk="1" latinLnBrk="0" hangingPunct="1">
        <a:spcBef>
          <a:spcPts val="8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68000" indent="-216000" algn="l" defTabSz="914400" rtl="0" eaLnBrk="1" latinLnBrk="0" hangingPunct="1">
        <a:spcBef>
          <a:spcPts val="6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file:///\\192.168.130.32\automationengineers$\MAIN_FACTORY_1\Uniformity\Pesmel\Mectec\setup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987574"/>
            <a:ext cx="4608190" cy="1907530"/>
          </a:xfrm>
        </p:spPr>
        <p:txBody>
          <a:bodyPr/>
          <a:lstStyle/>
          <a:p>
            <a:pPr algn="ctr"/>
            <a:r>
              <a:rPr lang="ru-RU" dirty="0"/>
              <a:t>Кросс-тренинг</a:t>
            </a:r>
            <a:br>
              <a:rPr lang="ru-RU" dirty="0"/>
            </a:br>
            <a:r>
              <a:rPr lang="ru-RU" dirty="0"/>
              <a:t>Проект обязательной маркировки шин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ECE04-F40A-4A27-BF1B-94900DE8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71750"/>
            <a:ext cx="4176464" cy="22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Обзор устройств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1E0F6-B59B-4512-8C4E-DA80DDA6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8" y="1491630"/>
            <a:ext cx="1880454" cy="29417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499011-0630-44FD-8C2F-1275B4C469ED}"/>
              </a:ext>
            </a:extLst>
          </p:cNvPr>
          <p:cNvSpPr txBox="1">
            <a:spLocks/>
          </p:cNvSpPr>
          <p:nvPr/>
        </p:nvSpPr>
        <p:spPr>
          <a:xfrm>
            <a:off x="251520" y="952449"/>
            <a:ext cx="6804025" cy="6111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cap="all" dirty="0"/>
              <a:t>ПРЕОБРАЗОВАТЕЛЬ</a:t>
            </a:r>
            <a:r>
              <a:rPr lang="en-US" sz="1800" cap="all" dirty="0"/>
              <a:t> </a:t>
            </a:r>
            <a:r>
              <a:rPr lang="ru-RU" sz="1800" cap="all" dirty="0"/>
              <a:t>ПРОТОКОЛОВ </a:t>
            </a:r>
            <a:r>
              <a:rPr lang="en-US" sz="1800" cap="all" dirty="0"/>
              <a:t>MGATE 5111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7A9B61-6DCA-473A-8D09-15C9D1C088E3}"/>
              </a:ext>
            </a:extLst>
          </p:cNvPr>
          <p:cNvSpPr/>
          <p:nvPr/>
        </p:nvSpPr>
        <p:spPr>
          <a:xfrm>
            <a:off x="1907704" y="1491630"/>
            <a:ext cx="45902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Шлюз </a:t>
            </a:r>
            <a:r>
              <a:rPr lang="ru-RU" sz="1400" dirty="0" err="1"/>
              <a:t>MGate</a:t>
            </a:r>
            <a:r>
              <a:rPr lang="ru-RU" sz="1400" dirty="0"/>
              <a:t> 5111 конвертирует  </a:t>
            </a:r>
            <a:r>
              <a:rPr lang="ru-RU" sz="1400" dirty="0" err="1"/>
              <a:t>Modbus</a:t>
            </a:r>
            <a:r>
              <a:rPr lang="ru-RU" sz="1400" dirty="0"/>
              <a:t> / PROFINET / </a:t>
            </a:r>
            <a:r>
              <a:rPr lang="ru-RU" sz="1400" dirty="0" err="1"/>
              <a:t>EtherNet</a:t>
            </a:r>
            <a:r>
              <a:rPr lang="ru-RU" sz="1400" dirty="0"/>
              <a:t> / IP в ведомое устройство PROFIBUS.</a:t>
            </a:r>
            <a:endParaRPr lang="en-US" sz="1400" dirty="0"/>
          </a:p>
          <a:p>
            <a:endParaRPr lang="en-US" sz="1400" dirty="0"/>
          </a:p>
          <a:p>
            <a:r>
              <a:rPr lang="ru-RU" sz="1400" dirty="0"/>
              <a:t> Устройство добавлено в </a:t>
            </a:r>
            <a:r>
              <a:rPr lang="en-US" sz="1400" dirty="0" err="1"/>
              <a:t>HardWare</a:t>
            </a:r>
            <a:r>
              <a:rPr lang="en-US" sz="1400" dirty="0"/>
              <a:t> </a:t>
            </a:r>
            <a:r>
              <a:rPr lang="ru-RU" sz="1400" dirty="0"/>
              <a:t>проекта </a:t>
            </a:r>
            <a:r>
              <a:rPr lang="en-US" sz="1400" dirty="0"/>
              <a:t>PLC </a:t>
            </a:r>
            <a:r>
              <a:rPr lang="en-US" sz="1400" dirty="0" err="1"/>
              <a:t>Pesmel</a:t>
            </a:r>
            <a:endParaRPr lang="ru-RU" sz="1400" dirty="0"/>
          </a:p>
          <a:p>
            <a:endParaRPr lang="ru-RU" sz="1400" dirty="0"/>
          </a:p>
          <a:p>
            <a:r>
              <a:rPr lang="en-US" sz="1400" dirty="0"/>
              <a:t>IP </a:t>
            </a:r>
            <a:r>
              <a:rPr lang="ru-RU" sz="1400" dirty="0"/>
              <a:t>адрес у всех шлюзов, подключенных на линии один и тот же:</a:t>
            </a:r>
          </a:p>
          <a:p>
            <a:r>
              <a:rPr lang="ru-RU" sz="1400" dirty="0"/>
              <a:t> </a:t>
            </a:r>
          </a:p>
          <a:p>
            <a:r>
              <a:rPr lang="ru-RU" sz="1400" dirty="0"/>
              <a:t>192.168.</a:t>
            </a:r>
            <a:r>
              <a:rPr lang="en-US" sz="1400" dirty="0"/>
              <a:t>0</a:t>
            </a:r>
            <a:r>
              <a:rPr lang="ru-RU" sz="1400" dirty="0"/>
              <a:t>.11 </a:t>
            </a:r>
          </a:p>
          <a:p>
            <a:endParaRPr lang="ru-RU" sz="1400" dirty="0"/>
          </a:p>
          <a:p>
            <a:r>
              <a:rPr lang="ru-RU" sz="1400" dirty="0"/>
              <a:t>Для входа в меню конфигурации</a:t>
            </a:r>
            <a:r>
              <a:rPr lang="en-US" sz="1400" dirty="0"/>
              <a:t> </a:t>
            </a:r>
            <a:r>
              <a:rPr lang="ru-RU" sz="1400" dirty="0"/>
              <a:t>через </a:t>
            </a:r>
            <a:r>
              <a:rPr lang="en-US" sz="1400" dirty="0"/>
              <a:t>WEB </a:t>
            </a:r>
            <a:r>
              <a:rPr lang="ru-RU" sz="1400" dirty="0"/>
              <a:t>интерфейс устройства стоит ввести логин и пароль:</a:t>
            </a:r>
          </a:p>
          <a:p>
            <a:endParaRPr lang="ru-RU" sz="1400" dirty="0"/>
          </a:p>
          <a:p>
            <a:r>
              <a:rPr lang="en-US" sz="1400" dirty="0"/>
              <a:t>Login</a:t>
            </a:r>
            <a:r>
              <a:rPr lang="ru-RU" sz="1400" dirty="0"/>
              <a:t>:     </a:t>
            </a:r>
            <a:r>
              <a:rPr lang="en-US" sz="1400" dirty="0"/>
              <a:t>    admin</a:t>
            </a:r>
          </a:p>
          <a:p>
            <a:r>
              <a:rPr lang="en-US" sz="1400" dirty="0"/>
              <a:t>Password</a:t>
            </a:r>
            <a:r>
              <a:rPr lang="ru-RU" sz="1400" dirty="0"/>
              <a:t>:  </a:t>
            </a:r>
            <a:r>
              <a:rPr lang="en-US" sz="1400" dirty="0"/>
              <a:t>moxa</a:t>
            </a:r>
            <a:endParaRPr lang="ru-RU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8FBED-04B7-4E66-A707-B2DBFC5D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960" y="1563638"/>
            <a:ext cx="2227033" cy="32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9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cap="all" dirty="0"/>
              <a:t>ПРЕОБРАЗОВАТЕЛЬ</a:t>
            </a:r>
            <a:r>
              <a:rPr lang="en-US" cap="all" dirty="0"/>
              <a:t> </a:t>
            </a:r>
            <a:r>
              <a:rPr lang="ru-RU" cap="all" dirty="0"/>
              <a:t>ПРОТОКОЛОВ </a:t>
            </a:r>
            <a:r>
              <a:rPr lang="en-US" cap="all" dirty="0"/>
              <a:t>MGATE 5111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AE86F-CC8D-44FC-97FF-ADA0F50505F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35296" y="1419622"/>
            <a:ext cx="8496300" cy="3385979"/>
          </a:xfrm>
          <a:prstGeom prst="rect">
            <a:avLst/>
          </a:prstGeom>
          <a:ln>
            <a:gradFill>
              <a:gsLst>
                <a:gs pos="4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На рисунке ниже представлен </a:t>
            </a:r>
            <a:r>
              <a:rPr lang="en-US" sz="1400" dirty="0"/>
              <a:t>WEB </a:t>
            </a:r>
            <a:r>
              <a:rPr lang="ru-RU" sz="1400" dirty="0"/>
              <a:t>интерфейс устройства:</a:t>
            </a:r>
          </a:p>
        </p:txBody>
      </p:sp>
    </p:spTree>
    <p:extLst>
      <p:ext uri="{BB962C8B-B14F-4D97-AF65-F5344CB8AC3E}">
        <p14:creationId xmlns:p14="http://schemas.microsoft.com/office/powerpoint/2010/main" val="32309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cap="all" dirty="0"/>
              <a:t>ПРЕОБРАЗОВАТЕЛЬ</a:t>
            </a:r>
            <a:r>
              <a:rPr lang="en-US" cap="all" dirty="0"/>
              <a:t> </a:t>
            </a:r>
            <a:r>
              <a:rPr lang="ru-RU" cap="all" dirty="0"/>
              <a:t>ПРОТОКОЛОВ </a:t>
            </a:r>
            <a:r>
              <a:rPr lang="en-US" cap="all" dirty="0"/>
              <a:t>MGATE 5111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74291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Для загрузки/выгрузки файлов конфигурации устройства стоит зайти в меню</a:t>
            </a:r>
            <a:r>
              <a:rPr lang="en-US" sz="1400" dirty="0"/>
              <a:t> </a:t>
            </a:r>
            <a:r>
              <a:rPr lang="ru-RU" sz="1400" dirty="0"/>
              <a:t>: </a:t>
            </a:r>
            <a:r>
              <a:rPr lang="en-US" sz="1400" dirty="0" err="1"/>
              <a:t>SystemManagement</a:t>
            </a:r>
            <a:r>
              <a:rPr lang="en-US" sz="1400" dirty="0"/>
              <a:t>/Maintenance/Configuration Import/Export </a:t>
            </a:r>
            <a:r>
              <a:rPr lang="ru-RU" sz="1400" dirty="0"/>
              <a:t>и выбрать соответствующую директорию для сохранения/загрузки конфигурации.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3A739-AA3A-4A54-8A7F-C3CE6AC3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6" y="1648420"/>
            <a:ext cx="7429106" cy="33790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460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cap="all" dirty="0"/>
              <a:t>ПРЕОБРАЗОВАТЕЛЬ</a:t>
            </a:r>
            <a:r>
              <a:rPr lang="en-US" cap="all" dirty="0"/>
              <a:t> </a:t>
            </a:r>
            <a:r>
              <a:rPr lang="ru-RU" cap="all" dirty="0"/>
              <a:t>ПРОТОКОЛОВ </a:t>
            </a:r>
            <a:r>
              <a:rPr lang="en-US" cap="all" dirty="0"/>
              <a:t>MGATE 5111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Настройка передачи данных между протоколами </a:t>
            </a:r>
            <a:r>
              <a:rPr lang="en-US" sz="1400" dirty="0" err="1"/>
              <a:t>ModBus</a:t>
            </a:r>
            <a:r>
              <a:rPr lang="en-US" sz="1400" dirty="0"/>
              <a:t>/</a:t>
            </a:r>
            <a:r>
              <a:rPr lang="en-US" sz="1400" dirty="0" err="1"/>
              <a:t>ProfiBus</a:t>
            </a:r>
            <a:r>
              <a:rPr lang="en-US" sz="1400" dirty="0"/>
              <a:t> </a:t>
            </a:r>
            <a:r>
              <a:rPr lang="ru-RU" sz="1400" dirty="0"/>
              <a:t>представлена ниже: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8EA70-386F-46C0-870F-31953293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7" y="1398060"/>
            <a:ext cx="3670840" cy="30243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5FCA-ED8E-4652-ABF4-C73CE9E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398060"/>
            <a:ext cx="4355580" cy="30243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14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/>
              <a:t>Считыватель штрихкода </a:t>
            </a:r>
            <a:r>
              <a:rPr lang="en-US" cap="all" dirty="0" err="1"/>
              <a:t>Dataman</a:t>
            </a:r>
            <a:r>
              <a:rPr lang="en-US" cap="all" dirty="0"/>
              <a:t> 262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:</a:t>
            </a:r>
          </a:p>
        </p:txBody>
      </p:sp>
      <p:pic>
        <p:nvPicPr>
          <p:cNvPr id="1026" name="Picture 2" descr="https://sensotek.ru/images/Cognex/DM150-260-left.jpg">
            <a:extLst>
              <a:ext uri="{FF2B5EF4-FFF2-40B4-BE49-F238E27FC236}">
                <a16:creationId xmlns:a16="http://schemas.microsoft.com/office/drawing/2014/main" id="{6E7FC87D-288D-435C-81B8-52985D35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1080"/>
            <a:ext cx="2880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A9FD9E-8BCF-47C1-9600-30C59802C505}"/>
              </a:ext>
            </a:extLst>
          </p:cNvPr>
          <p:cNvSpPr/>
          <p:nvPr/>
        </p:nvSpPr>
        <p:spPr>
          <a:xfrm>
            <a:off x="2915816" y="111742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Для подключения к камере лучше всего использовать свободный порт в шлюзе </a:t>
            </a:r>
            <a:r>
              <a:rPr lang="en-US" dirty="0"/>
              <a:t>Moxa. </a:t>
            </a:r>
            <a:r>
              <a:rPr lang="ru-RU" dirty="0"/>
              <a:t>Подключение производится через программу </a:t>
            </a:r>
            <a:r>
              <a:rPr lang="en-US" dirty="0" err="1"/>
              <a:t>Dataman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IP </a:t>
            </a:r>
            <a:r>
              <a:rPr lang="ru-RU" dirty="0"/>
              <a:t>адрес у считывателей, подключенных на линии один и тот же: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192.168.</a:t>
            </a:r>
            <a:r>
              <a:rPr lang="en-US" dirty="0"/>
              <a:t>0</a:t>
            </a:r>
            <a:r>
              <a:rPr lang="ru-RU" dirty="0"/>
              <a:t>.1</a:t>
            </a:r>
            <a:r>
              <a:rPr lang="en-US" dirty="0"/>
              <a:t>0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059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/>
              <a:t>Считыватель штрихкода </a:t>
            </a:r>
            <a:r>
              <a:rPr lang="en-US" cap="all" dirty="0" err="1"/>
              <a:t>Dataman</a:t>
            </a:r>
            <a:r>
              <a:rPr lang="en-US" cap="all" dirty="0"/>
              <a:t> 262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Интерфейс программы </a:t>
            </a:r>
            <a:r>
              <a:rPr lang="en-US" sz="1400" dirty="0" err="1"/>
              <a:t>Dataman</a:t>
            </a:r>
            <a:r>
              <a:rPr lang="en-US" sz="1400" dirty="0"/>
              <a:t>. </a:t>
            </a:r>
            <a:r>
              <a:rPr lang="ru-RU" sz="1400" dirty="0"/>
              <a:t>Для подключения к камере, стоит ее выбрать из списка видимых камер и нажать </a:t>
            </a:r>
            <a:r>
              <a:rPr lang="en-US" sz="1400" dirty="0"/>
              <a:t>Connect.</a:t>
            </a:r>
            <a:endParaRPr lang="ru-R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82EB0-58D8-44BD-B3CE-23ED3FFA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6" y="1560156"/>
            <a:ext cx="8317830" cy="33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/>
              <a:t>Считыватель штрихкода </a:t>
            </a:r>
            <a:r>
              <a:rPr lang="en-US" cap="all" dirty="0" err="1"/>
              <a:t>Dataman</a:t>
            </a:r>
            <a:r>
              <a:rPr lang="en-US" cap="all" dirty="0"/>
              <a:t> 262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Для загрузки/выгрузки файлов конфигурации устройства стоит зайти в меню</a:t>
            </a:r>
            <a:r>
              <a:rPr lang="en-US" sz="1400" dirty="0"/>
              <a:t> </a:t>
            </a:r>
            <a:r>
              <a:rPr lang="ru-RU" sz="1400" dirty="0"/>
              <a:t>: </a:t>
            </a:r>
            <a:r>
              <a:rPr lang="en-US" sz="1400" dirty="0" err="1"/>
              <a:t>SystemManagement</a:t>
            </a:r>
            <a:r>
              <a:rPr lang="en-US" sz="1400" dirty="0"/>
              <a:t>/Maintenance/Configuration Import/Export </a:t>
            </a:r>
            <a:r>
              <a:rPr lang="ru-RU" sz="1400" dirty="0"/>
              <a:t>и выбрать соответствующую директорию для сохранения/загрузки конфигурации.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3D4D3-D92B-46B5-833D-F96A6E1B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4" y="1707694"/>
            <a:ext cx="7488832" cy="31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/>
              <a:t>Считыватель штрихкода </a:t>
            </a:r>
            <a:r>
              <a:rPr lang="en-US" cap="all" dirty="0" err="1"/>
              <a:t>Dataman</a:t>
            </a:r>
            <a:r>
              <a:rPr lang="en-US" cap="all" dirty="0"/>
              <a:t> 262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Для стабильной работы камеры стоит добиться того, чтобы время декодирования было как можно меньше (порядка 20мс) </a:t>
            </a:r>
            <a:r>
              <a:rPr lang="en-US" sz="1400" dirty="0"/>
              <a:t>Pos1 </a:t>
            </a:r>
            <a:r>
              <a:rPr lang="ru-RU" sz="1400" dirty="0"/>
              <a:t>на рисунке ниже. Настройка параметров </a:t>
            </a:r>
            <a:r>
              <a:rPr lang="en-US" sz="1400" dirty="0"/>
              <a:t>Exposure</a:t>
            </a:r>
            <a:r>
              <a:rPr lang="ru-RU" sz="1400" dirty="0"/>
              <a:t>(Экспозиция)</a:t>
            </a:r>
            <a:r>
              <a:rPr lang="en-US" sz="1400" dirty="0"/>
              <a:t> Pos2 </a:t>
            </a:r>
            <a:r>
              <a:rPr lang="ru-RU" sz="1400" dirty="0"/>
              <a:t>и </a:t>
            </a:r>
            <a:r>
              <a:rPr lang="en-US" sz="1400" dirty="0" err="1"/>
              <a:t>GainFactor</a:t>
            </a:r>
            <a:r>
              <a:rPr lang="ru-RU" sz="1400" dirty="0"/>
              <a:t>(Цифровое засвечивание) </a:t>
            </a:r>
            <a:r>
              <a:rPr lang="en-US" sz="1400" dirty="0"/>
              <a:t>Pos3</a:t>
            </a:r>
            <a:r>
              <a:rPr lang="ru-RU" sz="1400" dirty="0"/>
              <a:t> позволяет добиться желаемого результата.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5230E7-BE8A-467B-815D-F3A87BEA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6" y="1918398"/>
            <a:ext cx="6516216" cy="300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Выполнение подключения к принтеру</a:t>
            </a:r>
            <a:r>
              <a:rPr lang="ru-RU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160" y="1401474"/>
            <a:ext cx="5892960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Подключиться к принтеру с использованием кабеля </a:t>
            </a:r>
            <a:r>
              <a:rPr kumimoji="0" lang="en-US" altLang="ru-RU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MiniUSB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2.0 </a:t>
            </a:r>
            <a:r>
              <a:rPr kumimoji="0" lang="en-US" altLang="ru-RU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typeB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USB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2.0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A</a:t>
            </a:r>
            <a:endParaRPr kumimoji="0" lang="ru-RU" altLang="ru-RU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Запустить программу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MecWin5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buFontTx/>
              <a:buAutoNum type="arabicPeriod"/>
            </a:pP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 открывшейся программе ВЫБРАТЬ МЕНЮ </a:t>
            </a:r>
            <a:r>
              <a:rPr lang="ru-RU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Setting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=&gt; </a:t>
            </a:r>
            <a:r>
              <a:rPr lang="en-US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PrinterSetting</a:t>
            </a: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FA3210AD-3FD1-494C-A783-08780FB20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34868"/>
            <a:ext cx="762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CCED9-AEE7-4271-81A0-143528EDB8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3" y="3005860"/>
            <a:ext cx="5600700" cy="195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328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Выполнение подключения к принтеру</a:t>
            </a:r>
            <a:r>
              <a:rPr lang="ru-RU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1491630"/>
            <a:ext cx="69589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Выбираем тип соединения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USB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и выбираем в выпадающем окне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Device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наш принтер и нажимаем ОК.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B0322-2263-4317-B5C7-961D0CB7F1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43710"/>
            <a:ext cx="2571750" cy="298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1F3FD4-9578-48A5-8686-B4E53E9FC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4515966"/>
            <a:ext cx="358143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На этом подключение принтера к РС завершено.</a:t>
            </a: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9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Состав системы.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Обзор системы, основные устройства</a:t>
            </a: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5778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Обновление настроек принтера.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1378191"/>
            <a:ext cx="53463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 программе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MecWin5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выбрать меню </a:t>
            </a:r>
            <a:r>
              <a:rPr lang="ru-RU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МЕНЮ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Settings =&gt; </a:t>
            </a:r>
            <a:r>
              <a:rPr lang="en-US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PrinterConfiguration</a:t>
            </a:r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EEFE5-B242-4CA4-A778-8E83BC98AD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5753100" cy="23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55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Обновление настроек принтера.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1324330"/>
            <a:ext cx="8066632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Автоматически должна запуститься программа </a:t>
            </a:r>
            <a:r>
              <a:rPr lang="en-US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MecSetup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и выполниться выгрузка актуальной конфигурации с принтера</a:t>
            </a:r>
            <a:r>
              <a:rPr lang="ru-RU" dirty="0"/>
              <a:t> </a:t>
            </a:r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FE3D0-0AD2-4807-80D9-6268172776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678669"/>
            <a:ext cx="3685540" cy="32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Обновление настроек принтера.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065" y="1203598"/>
            <a:ext cx="7619394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Далее стоит открыть необходимую нам конфигурацию и загрузить ее в принтер. Для этого нажимаем на вкладку</a:t>
            </a:r>
            <a:b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=&gt;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и выбираем нужную нам конфигурацию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они хранятся в папке:</a:t>
            </a:r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  <a:hlinkClick r:id="rId2" action="ppaction://hlinkfile"/>
              </a:rPr>
              <a:t>\\192.168.130.32\automationengineers$\MAIN_FACTORY_1\Uniformity\Pesmel\Mectec\setups</a:t>
            </a:r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 открывшейся конфигурации нажимаем на вкладку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Communication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и жмем на вкладку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Send ethernet </a:t>
            </a:r>
            <a:r>
              <a:rPr lang="en-US" sz="1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parametrs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b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для загрузки сетевых настроек принтера:</a:t>
            </a: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FC1AF5-A39B-4197-9999-EE21331B2E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68904"/>
            <a:ext cx="2520280" cy="2607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2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Обновление настроек принтера.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065" y="1463754"/>
            <a:ext cx="61654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5. Грузим настройки принтера, для этого стоит нажать на кнопку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Download setting to device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DBB87-E158-41A6-8AE9-EBFCE682AD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6" y="1822966"/>
            <a:ext cx="6153150" cy="186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334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8699-58FD-4799-B20F-1FB0438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MECTEC PRINTER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21C30-8708-43C2-A304-0DE2A78C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83C03-36DB-41FA-B67E-17CF36A8C71F}"/>
              </a:ext>
            </a:extLst>
          </p:cNvPr>
          <p:cNvSpPr/>
          <p:nvPr/>
        </p:nvSpPr>
        <p:spPr>
          <a:xfrm>
            <a:off x="335296" y="909756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Обновление настроек принтера.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31AD3-1A60-4B34-BB21-D1A82C406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065" y="1379116"/>
            <a:ext cx="7842211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. Далее стоит выполнить сброс системных настроек и старых загруженных этикеток в притер. Для этого стоит открыть </a:t>
            </a:r>
            <a:b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вкладку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LAYOUT Configuration </a:t>
            </a:r>
            <a:r>
              <a:rPr lang="ru-RU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и нажать на кнопку </a:t>
            </a:r>
            <a:r>
              <a:rPr 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Make System Reset on Printer </a:t>
            </a:r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6505A-AB63-44CC-9D81-BE254F6D6529}"/>
              </a:ext>
            </a:extLst>
          </p:cNvPr>
          <p:cNvSpPr/>
          <p:nvPr/>
        </p:nvSpPr>
        <p:spPr>
          <a:xfrm>
            <a:off x="-108520" y="4524060"/>
            <a:ext cx="7344816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ru-RU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После этого выполняем отключение принтера от питания и последующее его включение, через 10 секунд.  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C2C6-F933-4E82-BA7D-41DDAFB2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51670"/>
            <a:ext cx="417646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5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A1C2599-798F-47DA-A946-BB0F512F1946}"/>
              </a:ext>
            </a:extLst>
          </p:cNvPr>
          <p:cNvSpPr/>
          <p:nvPr/>
        </p:nvSpPr>
        <p:spPr>
          <a:xfrm>
            <a:off x="2120748" y="380528"/>
            <a:ext cx="6420400" cy="458690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63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>
            <a:normAutofit/>
          </a:bodyPr>
          <a:lstStyle/>
          <a:p>
            <a:pPr algn="ctr"/>
            <a:endParaRPr lang="ru-RU" sz="2200" dirty="0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CA8FF-AE26-431F-9AE5-88B540FB94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AutoShape 4" descr="Подставка под системный блок с-мд-4-02, цвет вишня. #1">
            <a:extLst>
              <a:ext uri="{FF2B5EF4-FFF2-40B4-BE49-F238E27FC236}">
                <a16:creationId xmlns:a16="http://schemas.microsoft.com/office/drawing/2014/main" id="{AA594B01-3E23-4F88-BA90-B7CA836CF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10419" y="2610658"/>
            <a:ext cx="1520552" cy="15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Системные блоки">
            <a:extLst>
              <a:ext uri="{FF2B5EF4-FFF2-40B4-BE49-F238E27FC236}">
                <a16:creationId xmlns:a16="http://schemas.microsoft.com/office/drawing/2014/main" id="{27FB81C7-17B6-4A79-90B4-AED45F12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75" y="2355726"/>
            <a:ext cx="1368150" cy="980197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DE1518-FDF4-4266-9458-6550DD349BA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50731" y="1749406"/>
            <a:ext cx="1431" cy="3182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63846D-6F9C-4628-8742-7963606B2A3A}"/>
              </a:ext>
            </a:extLst>
          </p:cNvPr>
          <p:cNvSpPr/>
          <p:nvPr/>
        </p:nvSpPr>
        <p:spPr>
          <a:xfrm>
            <a:off x="2501869" y="483518"/>
            <a:ext cx="969174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Cognex MUT at ZF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78908B-795D-4E32-BC94-FA6C7169584E}"/>
              </a:ext>
            </a:extLst>
          </p:cNvPr>
          <p:cNvSpPr/>
          <p:nvPr/>
        </p:nvSpPr>
        <p:spPr>
          <a:xfrm>
            <a:off x="2428874" y="2067694"/>
            <a:ext cx="104657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To PC ZF</a:t>
            </a:r>
          </a:p>
        </p:txBody>
      </p:sp>
      <p:pic>
        <p:nvPicPr>
          <p:cNvPr id="2056" name="Picture 8" descr="Siemens 6ES7314-6BH04-0AB0 Программируемый контроллер SIMATIC S7 300  Siemens PLC микроконтроллеры SIMATIC S7-300, КОМПАКТНОЕ ЦПУ CPU 314C-2 PTP  С MPI, 24 DI/16 DO, 4AI, 2AO, 1 PT100, 4 БЫСТРЫХ СЧЁТЧИКА (60 КГЦ), ВСТР.">
            <a:extLst>
              <a:ext uri="{FF2B5EF4-FFF2-40B4-BE49-F238E27FC236}">
                <a16:creationId xmlns:a16="http://schemas.microsoft.com/office/drawing/2014/main" id="{A7B73AEA-36AE-40BF-9936-09AF072F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75" y="3928252"/>
            <a:ext cx="1368150" cy="1019762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DF62CF-5F2D-422B-A46F-B294AF41E522}"/>
              </a:ext>
            </a:extLst>
          </p:cNvPr>
          <p:cNvSpPr/>
          <p:nvPr/>
        </p:nvSpPr>
        <p:spPr>
          <a:xfrm>
            <a:off x="2434315" y="3641632"/>
            <a:ext cx="104657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PLC ZF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6B65EE-6751-4BD9-B6EA-5BDE3F63493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957603" y="3329393"/>
            <a:ext cx="0" cy="31223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4FF53-C8CA-4267-B64B-870F1E58BA9F}"/>
              </a:ext>
            </a:extLst>
          </p:cNvPr>
          <p:cNvSpPr/>
          <p:nvPr/>
        </p:nvSpPr>
        <p:spPr>
          <a:xfrm>
            <a:off x="3011359" y="1795697"/>
            <a:ext cx="441582" cy="2154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C10A35-56C3-49A8-A04C-B3E50124C706}"/>
              </a:ext>
            </a:extLst>
          </p:cNvPr>
          <p:cNvCxnSpPr>
            <a:cxnSpLocks/>
            <a:stCxn id="2056" idx="3"/>
          </p:cNvCxnSpPr>
          <p:nvPr/>
        </p:nvCxnSpPr>
        <p:spPr>
          <a:xfrm>
            <a:off x="3640125" y="4438133"/>
            <a:ext cx="45413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Обзор SCADA системы Siemens WinCC – НПФ Энергосистемы">
            <a:extLst>
              <a:ext uri="{FF2B5EF4-FFF2-40B4-BE49-F238E27FC236}">
                <a16:creationId xmlns:a16="http://schemas.microsoft.com/office/drawing/2014/main" id="{475342E3-51BF-4084-A1D5-702F05A5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29" y="2342350"/>
            <a:ext cx="1364465" cy="1035889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051">
            <a:extLst>
              <a:ext uri="{FF2B5EF4-FFF2-40B4-BE49-F238E27FC236}">
                <a16:creationId xmlns:a16="http://schemas.microsoft.com/office/drawing/2014/main" id="{09DAD187-34C0-43A6-B497-D289EDCEF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236" y="2374500"/>
            <a:ext cx="870599" cy="9825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39A7B6-DF2D-4FF9-8038-C4D5476A9831}"/>
              </a:ext>
            </a:extLst>
          </p:cNvPr>
          <p:cNvCxnSpPr>
            <a:cxnSpLocks/>
          </p:cNvCxnSpPr>
          <p:nvPr/>
        </p:nvCxnSpPr>
        <p:spPr>
          <a:xfrm flipH="1">
            <a:off x="5577107" y="2762576"/>
            <a:ext cx="38812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FF4F329-2FA9-44C5-BEB6-554FB3B8DAE5}"/>
              </a:ext>
            </a:extLst>
          </p:cNvPr>
          <p:cNvSpPr/>
          <p:nvPr/>
        </p:nvSpPr>
        <p:spPr>
          <a:xfrm>
            <a:off x="5337714" y="2519981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DM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270276A-262A-41EE-BFDB-EA5C1EE18724}"/>
              </a:ext>
            </a:extLst>
          </p:cNvPr>
          <p:cNvCxnSpPr>
            <a:cxnSpLocks/>
          </p:cNvCxnSpPr>
          <p:nvPr/>
        </p:nvCxnSpPr>
        <p:spPr>
          <a:xfrm>
            <a:off x="5577107" y="2998736"/>
            <a:ext cx="38812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18A78BA-020E-42EA-92D4-997F86AC21E0}"/>
              </a:ext>
            </a:extLst>
          </p:cNvPr>
          <p:cNvSpPr/>
          <p:nvPr/>
        </p:nvSpPr>
        <p:spPr>
          <a:xfrm>
            <a:off x="5285580" y="2792579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 </a:t>
            </a:r>
          </a:p>
        </p:txBody>
      </p:sp>
      <p:pic>
        <p:nvPicPr>
          <p:cNvPr id="2069" name="Picture 2068">
            <a:extLst>
              <a:ext uri="{FF2B5EF4-FFF2-40B4-BE49-F238E27FC236}">
                <a16:creationId xmlns:a16="http://schemas.microsoft.com/office/drawing/2014/main" id="{4EA0FAF5-27A9-482A-B9CE-9971554F5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867" y="817381"/>
            <a:ext cx="763952" cy="93096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143582-D703-4134-ACCE-4119FC462C9B}"/>
              </a:ext>
            </a:extLst>
          </p:cNvPr>
          <p:cNvCxnSpPr>
            <a:cxnSpLocks/>
          </p:cNvCxnSpPr>
          <p:nvPr/>
        </p:nvCxnSpPr>
        <p:spPr>
          <a:xfrm flipH="1" flipV="1">
            <a:off x="4763807" y="1773665"/>
            <a:ext cx="3542" cy="25901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9C5AED4-141B-42D3-ACE3-7991751BFF3F}"/>
              </a:ext>
            </a:extLst>
          </p:cNvPr>
          <p:cNvSpPr/>
          <p:nvPr/>
        </p:nvSpPr>
        <p:spPr>
          <a:xfrm>
            <a:off x="4615169" y="1830507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MUT.csv </a:t>
            </a:r>
          </a:p>
        </p:txBody>
      </p:sp>
      <p:pic>
        <p:nvPicPr>
          <p:cNvPr id="2072" name="Picture 2071">
            <a:extLst>
              <a:ext uri="{FF2B5EF4-FFF2-40B4-BE49-F238E27FC236}">
                <a16:creationId xmlns:a16="http://schemas.microsoft.com/office/drawing/2014/main" id="{D51010B7-67E6-420E-95E3-02467F847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465" y="790871"/>
            <a:ext cx="1209378" cy="92941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1C1163-11CE-4D1D-9DEF-642E8D5E64A8}"/>
              </a:ext>
            </a:extLst>
          </p:cNvPr>
          <p:cNvCxnSpPr>
            <a:cxnSpLocks/>
          </p:cNvCxnSpPr>
          <p:nvPr/>
        </p:nvCxnSpPr>
        <p:spPr>
          <a:xfrm flipV="1">
            <a:off x="5259359" y="1233128"/>
            <a:ext cx="1681885" cy="2964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DA9C678-2839-4345-8383-11F179600EE6}"/>
              </a:ext>
            </a:extLst>
          </p:cNvPr>
          <p:cNvSpPr/>
          <p:nvPr/>
        </p:nvSpPr>
        <p:spPr>
          <a:xfrm>
            <a:off x="5468768" y="1069777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MUT.csv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295115-ECEC-4FED-BE07-2037D93F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723" y="2651250"/>
            <a:ext cx="1190173" cy="1630355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7F5E46-8C5B-44CC-88B2-292A5DB3C405}"/>
              </a:ext>
            </a:extLst>
          </p:cNvPr>
          <p:cNvCxnSpPr>
            <a:cxnSpLocks/>
            <a:stCxn id="2072" idx="2"/>
            <a:endCxn id="33" idx="0"/>
          </p:cNvCxnSpPr>
          <p:nvPr/>
        </p:nvCxnSpPr>
        <p:spPr>
          <a:xfrm>
            <a:off x="7572154" y="1720290"/>
            <a:ext cx="16656" cy="93096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31B0666-0B08-460C-A19C-8FBEF143575A}"/>
              </a:ext>
            </a:extLst>
          </p:cNvPr>
          <p:cNvSpPr/>
          <p:nvPr/>
        </p:nvSpPr>
        <p:spPr>
          <a:xfrm>
            <a:off x="6831741" y="2032483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Label data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CDB2966-FE3F-4294-88C4-F4C0A12A3E37}"/>
              </a:ext>
            </a:extLst>
          </p:cNvPr>
          <p:cNvSpPr/>
          <p:nvPr/>
        </p:nvSpPr>
        <p:spPr>
          <a:xfrm>
            <a:off x="3862662" y="440605"/>
            <a:ext cx="16383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</a:t>
            </a:r>
            <a:r>
              <a:rPr lang="ru-RU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</a:t>
            </a:r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\</a:t>
            </a:r>
            <a:r>
              <a:rPr lang="en-US" sz="1200" b="1" cap="none" spc="0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BarTender_Temp</a:t>
            </a:r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\Scan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8C5E8B-0343-4901-A83A-E364DB8E6CD0}"/>
              </a:ext>
            </a:extLst>
          </p:cNvPr>
          <p:cNvSpPr/>
          <p:nvPr/>
        </p:nvSpPr>
        <p:spPr>
          <a:xfrm>
            <a:off x="2040032" y="79100"/>
            <a:ext cx="582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Схематичное описание последовательности печати: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B0EBCCB-30A4-42BF-B44E-DA5F17166088}"/>
              </a:ext>
            </a:extLst>
          </p:cNvPr>
          <p:cNvSpPr/>
          <p:nvPr/>
        </p:nvSpPr>
        <p:spPr>
          <a:xfrm>
            <a:off x="3011359" y="3363838"/>
            <a:ext cx="441582" cy="2154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 </a:t>
            </a:r>
          </a:p>
        </p:txBody>
      </p:sp>
      <p:pic>
        <p:nvPicPr>
          <p:cNvPr id="108" name="Picture 8" descr="Siemens 6ES7314-6BH04-0AB0 Программируемый контроллер SIMATIC S7 300  Siemens PLC микроконтроллеры SIMATIC S7-300, КОМПАКТНОЕ ЦПУ CPU 314C-2 PTP  С MPI, 24 DI/16 DO, 4AI, 2AO, 1 PT100, 4 БЫСТРЫХ СЧЁТЧИКА (60 КГЦ), ВСТР.">
            <a:extLst>
              <a:ext uri="{FF2B5EF4-FFF2-40B4-BE49-F238E27FC236}">
                <a16:creationId xmlns:a16="http://schemas.microsoft.com/office/drawing/2014/main" id="{B91CBAD0-9319-4235-AB46-B922D366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56" y="3944202"/>
            <a:ext cx="1368150" cy="1004927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FF0D8764-4964-4F2B-A090-81F6FB79F388}"/>
              </a:ext>
            </a:extLst>
          </p:cNvPr>
          <p:cNvSpPr/>
          <p:nvPr/>
        </p:nvSpPr>
        <p:spPr>
          <a:xfrm>
            <a:off x="4284372" y="3662903"/>
            <a:ext cx="104657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PLC ZF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70A348B-7187-487A-BA1A-2BEE9B5F214E}"/>
              </a:ext>
            </a:extLst>
          </p:cNvPr>
          <p:cNvSpPr/>
          <p:nvPr/>
        </p:nvSpPr>
        <p:spPr>
          <a:xfrm>
            <a:off x="4860032" y="3428127"/>
            <a:ext cx="441582" cy="2154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 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82D6843-4C7C-455A-B4A1-2237E0571AAC}"/>
              </a:ext>
            </a:extLst>
          </p:cNvPr>
          <p:cNvCxnSpPr>
            <a:cxnSpLocks/>
          </p:cNvCxnSpPr>
          <p:nvPr/>
        </p:nvCxnSpPr>
        <p:spPr>
          <a:xfrm flipH="1" flipV="1">
            <a:off x="4794561" y="3370936"/>
            <a:ext cx="10770" cy="29196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ED0DEAD-A000-478E-95B6-65FB2D50EB6E}"/>
              </a:ext>
            </a:extLst>
          </p:cNvPr>
          <p:cNvSpPr/>
          <p:nvPr/>
        </p:nvSpPr>
        <p:spPr>
          <a:xfrm>
            <a:off x="4284372" y="2065351"/>
            <a:ext cx="104657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WINCC</a:t>
            </a:r>
          </a:p>
        </p:txBody>
      </p:sp>
      <p:pic>
        <p:nvPicPr>
          <p:cNvPr id="38" name="Picture 2" descr="https://sensotek.ru/images/Cognex/DM150-260-left.jpg">
            <a:extLst>
              <a:ext uri="{FF2B5EF4-FFF2-40B4-BE49-F238E27FC236}">
                <a16:creationId xmlns:a16="http://schemas.microsoft.com/office/drawing/2014/main" id="{10A842C7-C17C-4210-BC59-4EAF9FE5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4" y="927713"/>
            <a:ext cx="1306066" cy="86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0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изменений функциональности на тестовых линиях.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78EE0-2133-4F87-B26D-F45D5853C8AA}"/>
              </a:ext>
            </a:extLst>
          </p:cNvPr>
          <p:cNvSpPr/>
          <p:nvPr/>
        </p:nvSpPr>
        <p:spPr>
          <a:xfrm>
            <a:off x="312404" y="987574"/>
            <a:ext cx="8507746" cy="4307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-180340" algn="l"/>
              </a:tabLst>
            </a:pPr>
            <a:r>
              <a:rPr lang="ru-RU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Последовательность печати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Шина прибывает в позицию для печати этикеток.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ПЛК отправляет данные триггера в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WinCC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WinCC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собирает данные этикеток и сохраняет файл CSV в каталог C: \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BarTender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_Temp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\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Данные из таблицы «Товары»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Данные из таблицы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TT_Exchage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Datamatrix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Служба интеграции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BarTender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опрашивает каталог C: \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BarTender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_Temp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\ 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Scan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Если найден файл CSV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BT читает поля файла CSV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BT выбирает принтер в соответствии с полем «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PrinterName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«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TestlineX_LabelPrinterY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где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lineID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= 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 принтера.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Testline1_LabelPrinter1»)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BT выбирает ярлык в соответствии с полем «</a:t>
            </a:r>
            <a:r>
              <a:rPr lang="ru-RU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BarTender_Label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BT объединяет данные поля CSV для маркировки объектов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BT отправляет готовую этикетку на принтер</a:t>
            </a:r>
          </a:p>
          <a:p>
            <a:pPr>
              <a:spcAft>
                <a:spcPts val="800"/>
              </a:spcAft>
              <a:tabLst>
                <a:tab pos="-180340" algn="l"/>
              </a:tabLst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Передача данных на печать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86C46-2491-480F-8C29-6BCC65C8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15566"/>
            <a:ext cx="8576819" cy="38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419157E-93B0-48EA-8EB2-63157D520E8A}"/>
              </a:ext>
            </a:extLst>
          </p:cNvPr>
          <p:cNvSpPr/>
          <p:nvPr/>
        </p:nvSpPr>
        <p:spPr>
          <a:xfrm>
            <a:off x="1783210" y="278298"/>
            <a:ext cx="7109269" cy="458690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63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>
            <a:normAutofit/>
          </a:bodyPr>
          <a:lstStyle/>
          <a:p>
            <a:pPr algn="ctr"/>
            <a:endParaRPr lang="ru-RU" sz="2200" dirty="0" err="1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хема</a:t>
            </a:r>
            <a:r>
              <a:rPr lang="en-US" dirty="0"/>
              <a:t> </a:t>
            </a:r>
            <a:r>
              <a:rPr lang="ru-RU" dirty="0"/>
              <a:t>верификации кода </a:t>
            </a:r>
            <a:r>
              <a:rPr lang="en-US" dirty="0" err="1"/>
              <a:t>DataMatrix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E3168-E35A-4D7B-B654-55C36EFA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758" y="1105063"/>
            <a:ext cx="3528392" cy="3491958"/>
          </a:xfrm>
          <a:prstGeom prst="rect">
            <a:avLst/>
          </a:prstGeom>
        </p:spPr>
      </p:pic>
      <p:pic>
        <p:nvPicPr>
          <p:cNvPr id="11" name="Picture 10" descr="Обзор SCADA системы Siemens WinCC – НПФ Энергосистемы">
            <a:extLst>
              <a:ext uri="{FF2B5EF4-FFF2-40B4-BE49-F238E27FC236}">
                <a16:creationId xmlns:a16="http://schemas.microsoft.com/office/drawing/2014/main" id="{730B721B-2A89-4504-9F07-F867AC74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435846"/>
            <a:ext cx="1400611" cy="878497"/>
          </a:xfrm>
          <a:prstGeom prst="rect">
            <a:avLst/>
          </a:prstGeom>
          <a:noFill/>
          <a:ln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178F20-45E2-4313-8267-3D94D4C796CA}"/>
              </a:ext>
            </a:extLst>
          </p:cNvPr>
          <p:cNvSpPr/>
          <p:nvPr/>
        </p:nvSpPr>
        <p:spPr>
          <a:xfrm>
            <a:off x="3265899" y="3218363"/>
            <a:ext cx="140649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WINCC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6F0824-D7BE-4058-BC71-40A9179F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56" y="3470589"/>
            <a:ext cx="870599" cy="9825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825B5F-7B59-4E55-8108-F42C0C05B2CE}"/>
              </a:ext>
            </a:extLst>
          </p:cNvPr>
          <p:cNvCxnSpPr>
            <a:cxnSpLocks/>
          </p:cNvCxnSpPr>
          <p:nvPr/>
        </p:nvCxnSpPr>
        <p:spPr>
          <a:xfrm flipH="1">
            <a:off x="4860032" y="3867894"/>
            <a:ext cx="9361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1981B6-E5F4-4B69-9CC9-B5E2EB34C1A5}"/>
              </a:ext>
            </a:extLst>
          </p:cNvPr>
          <p:cNvCxnSpPr>
            <a:cxnSpLocks/>
          </p:cNvCxnSpPr>
          <p:nvPr/>
        </p:nvCxnSpPr>
        <p:spPr>
          <a:xfrm flipV="1">
            <a:off x="2784142" y="4105188"/>
            <a:ext cx="533244" cy="66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0D859-78EC-4A50-83B6-FA947D80A386}"/>
              </a:ext>
            </a:extLst>
          </p:cNvPr>
          <p:cNvSpPr/>
          <p:nvPr/>
        </p:nvSpPr>
        <p:spPr>
          <a:xfrm>
            <a:off x="4840478" y="3659650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12F64-CD86-49B0-8B86-53B13E82BA7A}"/>
              </a:ext>
            </a:extLst>
          </p:cNvPr>
          <p:cNvSpPr/>
          <p:nvPr/>
        </p:nvSpPr>
        <p:spPr>
          <a:xfrm>
            <a:off x="2567570" y="3889744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DM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C44AD0-C4C6-401B-ABFE-A5E13B0EA34A}"/>
              </a:ext>
            </a:extLst>
          </p:cNvPr>
          <p:cNvCxnSpPr>
            <a:cxnSpLocks/>
          </p:cNvCxnSpPr>
          <p:nvPr/>
        </p:nvCxnSpPr>
        <p:spPr>
          <a:xfrm flipH="1">
            <a:off x="2771800" y="3777254"/>
            <a:ext cx="57606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5BE7E5-8CCB-4976-9C0A-8A786AFF8F87}"/>
              </a:ext>
            </a:extLst>
          </p:cNvPr>
          <p:cNvSpPr/>
          <p:nvPr/>
        </p:nvSpPr>
        <p:spPr>
          <a:xfrm>
            <a:off x="2673302" y="3566361"/>
            <a:ext cx="7730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MUT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87C652-5289-46BA-89D4-3FFB0325C509}"/>
              </a:ext>
            </a:extLst>
          </p:cNvPr>
          <p:cNvSpPr/>
          <p:nvPr/>
        </p:nvSpPr>
        <p:spPr>
          <a:xfrm>
            <a:off x="5895437" y="2851042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DM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1D1153-BE7C-4C56-8FD0-934FA20C9AE1}"/>
              </a:ext>
            </a:extLst>
          </p:cNvPr>
          <p:cNvSpPr/>
          <p:nvPr/>
        </p:nvSpPr>
        <p:spPr>
          <a:xfrm>
            <a:off x="6604674" y="1854601"/>
            <a:ext cx="902559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DM</a:t>
            </a:r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</p:txBody>
      </p:sp>
      <p:pic>
        <p:nvPicPr>
          <p:cNvPr id="26" name="Picture 8" descr="Siemens 6ES7314-6BH04-0AB0 Программируемый контроллер SIMATIC S7 300  Siemens PLC микроконтроллеры SIMATIC S7-300, КОМПАКТНОЕ ЦПУ CPU 314C-2 PTP  С MPI, 24 DI/16 DO, 4AI, 2AO, 1 PT100, 4 БЫСТРЫХ СЧЁТЧИКА (60 КГЦ), ВСТР.">
            <a:extLst>
              <a:ext uri="{FF2B5EF4-FFF2-40B4-BE49-F238E27FC236}">
                <a16:creationId xmlns:a16="http://schemas.microsoft.com/office/drawing/2014/main" id="{8390AC62-436F-4F95-9999-6842A3F0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902383"/>
            <a:ext cx="885524" cy="8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252F0B-67A6-4971-BAA0-AE9B5EEAAAB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969147" y="2770644"/>
            <a:ext cx="1" cy="44771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56FFE-6D01-4124-BA76-BE8454861BDC}"/>
              </a:ext>
            </a:extLst>
          </p:cNvPr>
          <p:cNvSpPr/>
          <p:nvPr/>
        </p:nvSpPr>
        <p:spPr>
          <a:xfrm>
            <a:off x="3934642" y="2879809"/>
            <a:ext cx="96719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Code Accepted or Not</a:t>
            </a:r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50D69-35BE-488C-88B0-E3C9CC1CE828}"/>
              </a:ext>
            </a:extLst>
          </p:cNvPr>
          <p:cNvSpPr/>
          <p:nvPr/>
        </p:nvSpPr>
        <p:spPr>
          <a:xfrm>
            <a:off x="3223956" y="1628967"/>
            <a:ext cx="140649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PLC </a:t>
            </a:r>
            <a:r>
              <a:rPr lang="en-US" sz="1200" b="1" cap="none" spc="0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Pesmel</a:t>
            </a:r>
            <a:endParaRPr lang="en-US" sz="1200" b="1" cap="none" spc="0" dirty="0">
              <a:ln/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5AEFE7-4170-4A5E-BD06-AA3B525DF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357" y="2049534"/>
            <a:ext cx="877042" cy="61118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A119CF-9739-4208-A6FB-1E69C2D101DA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2858399" y="2345145"/>
            <a:ext cx="633481" cy="998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06FC2DA-B406-464B-94EF-61CB5A7C89A0}"/>
              </a:ext>
            </a:extLst>
          </p:cNvPr>
          <p:cNvSpPr/>
          <p:nvPr/>
        </p:nvSpPr>
        <p:spPr>
          <a:xfrm>
            <a:off x="2698602" y="2138895"/>
            <a:ext cx="96719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OK</a:t>
            </a:r>
            <a:endParaRPr lang="en-US" sz="800" b="1" cap="none" spc="0" dirty="0">
              <a:ln/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CC0090-B4F2-4A79-97D5-7D7311F31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462" y="871937"/>
            <a:ext cx="553566" cy="58472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5ADBC5-F818-4CD5-84F3-FA9A3E41297F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3852245" y="1456663"/>
            <a:ext cx="0" cy="239382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E2B4FF3-7EAC-4CF7-8E26-3B90F2111BAF}"/>
              </a:ext>
            </a:extLst>
          </p:cNvPr>
          <p:cNvSpPr/>
          <p:nvPr/>
        </p:nvSpPr>
        <p:spPr>
          <a:xfrm>
            <a:off x="3510313" y="1480315"/>
            <a:ext cx="96719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5BFF59-FC56-45BD-9D9A-DD74DEDE2FD8}"/>
              </a:ext>
            </a:extLst>
          </p:cNvPr>
          <p:cNvSpPr/>
          <p:nvPr/>
        </p:nvSpPr>
        <p:spPr>
          <a:xfrm>
            <a:off x="3059831" y="648302"/>
            <a:ext cx="140649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PLC </a:t>
            </a:r>
            <a:r>
              <a:rPr lang="en-US" sz="1200" b="1" cap="none" spc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Panel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0C9E61-8F3E-4FF5-A5D7-AB77D19F68CB}"/>
              </a:ext>
            </a:extLst>
          </p:cNvPr>
          <p:cNvSpPr/>
          <p:nvPr/>
        </p:nvSpPr>
        <p:spPr>
          <a:xfrm>
            <a:off x="1745130" y="1773867"/>
            <a:ext cx="140649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</a:rPr>
              <a:t>To SGP</a:t>
            </a:r>
            <a:endParaRPr lang="en-US" sz="1200" b="1" cap="none" spc="0" dirty="0">
              <a:ln/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784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изменений функциональности на тестовых линиях.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178EE0-2133-4F87-B26D-F45D5853C8AA}"/>
              </a:ext>
            </a:extLst>
          </p:cNvPr>
          <p:cNvSpPr/>
          <p:nvPr/>
        </p:nvSpPr>
        <p:spPr>
          <a:xfrm>
            <a:off x="312404" y="987574"/>
            <a:ext cx="8148028" cy="3259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Модификация затронула </a:t>
            </a:r>
            <a:r>
              <a:rPr lang="ru-RU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этикетирование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контроль шин, уходящих на склад готовой продукции.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Краткое описание процесса: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шины приходят из промежуточного склада на тестовую линию, первый конвейер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шины один за одним подаются на вход тестовой машины.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выходе шины маркируются новыми типами этикеток, содержащих помимо всего прочего, матричный код.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</a:t>
            </a:r>
            <a:r>
              <a:rPr lang="ru-RU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этикетирования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данный матричный код читается сканнером и производится сравнение в базе данных. Сканнер активируется на конце последнего конвейера </a:t>
            </a:r>
            <a:r>
              <a:rPr lang="et-EE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Pesmel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все данные соответствуют друг-другу, то шина продолжает движение. Следующая готова к приёму.</a:t>
            </a:r>
          </a:p>
          <a:p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20CF2D-1F2E-44BD-BFE4-096B9B74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88170"/>
            <a:ext cx="6804025" cy="611189"/>
          </a:xfrm>
        </p:spPr>
        <p:txBody>
          <a:bodyPr>
            <a:normAutofit fontScale="90000"/>
          </a:bodyPr>
          <a:lstStyle/>
          <a:p>
            <a:r>
              <a:rPr lang="ru-RU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прочитаны не соответствующие данные или матричный код не прочитан сканнером по какой-либо причине, на ближайшей панели оператора выскочит экран:</a:t>
            </a:r>
            <a:br>
              <a:rPr lang="ru-RU" dirty="0"/>
            </a:b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A0CFA-3548-4F08-B62C-88A42BD351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9125"/>
            <a:ext cx="6466840" cy="34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7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D92A74-9155-43E0-9643-1306C6BA9FD2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C1912-561F-410D-AE13-BE7901BDE116}"/>
              </a:ext>
            </a:extLst>
          </p:cNvPr>
          <p:cNvSpPr/>
          <p:nvPr/>
        </p:nvSpPr>
        <p:spPr>
          <a:xfrm>
            <a:off x="0" y="987574"/>
            <a:ext cx="8831596" cy="453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экране :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– данные шины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– значок, показывающий состояние шагов конвейера.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– описание произошедшей ошибки.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– кнопка подтверждения снятия. Нажатием этой кнопки обнуляются все данные и шаги конвейера.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После этого конвейер готов к принятию следующей шины.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– кнопкой можно выйти из этого экрана в предыдущий, оставив не подтверждённым снятие шины. Для вызова заново этого экрана, надо зайти в главный экран и оттуда снова выбрать его.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появлением этого экрана, шина не может нормальным образом быть отправлена в склад! Только снятие с линии или с разрешения мастера всё-таки может быть отправлена далее приёмом, описанным ниже.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Последовательность действий: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снять шину</a:t>
            </a:r>
            <a:b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подтвердить с панели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выключения проверки матричного кода необходимо в </a:t>
            </a:r>
            <a:r>
              <a:rPr lang="et-E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WinCC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выбрать экран параметров линии и деактивировать </a:t>
            </a:r>
            <a:r>
              <a:rPr lang="et-E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BCR1 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(первая линия) или </a:t>
            </a:r>
            <a:r>
              <a:rPr lang="et-EE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BCR2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(вторая линия). При деактивированном сканнере шины не будут останавливаться на конце линии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снятые таким образом шины могут быть заново пущены на тестовую линию обычным, известным операторам способом, вводя данные с помощью панели. Старые этикетки должны быть сняты с шины перед отправлением.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случае отсутствия возможности генерирования матричного кода для этикетки, она будет распечатана, но шина остановится с ошибкой прочтения на сканнере. В такой не стандартной ситуации, если шина всё-таки должна быть отправлена в склад, ответственным лицом может быть отключена проверка кода сканнером и шины будут отправляться далее.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-180340" algn="l"/>
              </a:tabLst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78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s_Nokian_16x9 для конференций">
  <a:themeElements>
    <a:clrScheme name="Nokian">
      <a:dk1>
        <a:srgbClr val="000000"/>
      </a:dk1>
      <a:lt1>
        <a:sysClr val="window" lastClr="FFFFFF"/>
      </a:lt1>
      <a:dk2>
        <a:srgbClr val="51B848"/>
      </a:dk2>
      <a:lt2>
        <a:srgbClr val="FFFFFF"/>
      </a:lt2>
      <a:accent1>
        <a:srgbClr val="51B848"/>
      </a:accent1>
      <a:accent2>
        <a:srgbClr val="7B8C96"/>
      </a:accent2>
      <a:accent3>
        <a:srgbClr val="55A9DD"/>
      </a:accent3>
      <a:accent4>
        <a:srgbClr val="FFC000"/>
      </a:accent4>
      <a:accent5>
        <a:srgbClr val="FF7900"/>
      </a:accent5>
      <a:accent6>
        <a:srgbClr val="CC3333"/>
      </a:accent6>
      <a:hlink>
        <a:srgbClr val="5A6972"/>
      </a:hlink>
      <a:folHlink>
        <a:srgbClr val="3C464C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tIns="90000" rIns="90000" bIns="90000" rtlCol="0" anchor="ctr">
        <a:normAutofit/>
      </a:bodyPr>
      <a:lstStyle>
        <a:defPPr algn="ctr">
          <a:defRPr sz="2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s_Nokian_16x9" id="{EFA04DEA-316F-477F-8522-B76B9B1F5C99}" vid="{33D032A5-B4EC-4B4D-B940-9FF4B6FC95F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228FF4267BBB48BF6789A4F8152D79" ma:contentTypeVersion="13" ma:contentTypeDescription="Create a new document." ma:contentTypeScope="" ma:versionID="a4ad0125b20fb6fde524ae7d73d04a5f">
  <xsd:schema xmlns:xsd="http://www.w3.org/2001/XMLSchema" xmlns:xs="http://www.w3.org/2001/XMLSchema" xmlns:p="http://schemas.microsoft.com/office/2006/metadata/properties" xmlns:ns3="d2a35293-4953-4163-9d35-80a9a45a5d29" xmlns:ns4="ee4930cf-fc93-4c40-8eab-089fa6233025" targetNamespace="http://schemas.microsoft.com/office/2006/metadata/properties" ma:root="true" ma:fieldsID="52fc1029d2608df876bb26671ae0ec34" ns3:_="" ns4:_="">
    <xsd:import namespace="d2a35293-4953-4163-9d35-80a9a45a5d29"/>
    <xsd:import namespace="ee4930cf-fc93-4c40-8eab-089fa62330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35293-4953-4163-9d35-80a9a45a5d2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930cf-fc93-4c40-8eab-089fa6233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71D801-4796-40BE-92FB-2157486408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35293-4953-4163-9d35-80a9a45a5d29"/>
    <ds:schemaRef ds:uri="ee4930cf-fc93-4c40-8eab-089fa62330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52F3AA-2EE3-4131-A8CB-3DA2F2C85A1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d2a35293-4953-4163-9d35-80a9a45a5d29"/>
    <ds:schemaRef ds:uri="http://schemas.microsoft.com/office/infopath/2007/PartnerControls"/>
    <ds:schemaRef ds:uri="ee4930cf-fc93-4c40-8eab-089fa623302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E23A82-5AD0-4097-BCEC-FAFF0BF3DD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Templates_Nokian_16x9 для конференций</Template>
  <TotalTime>6260</TotalTime>
  <Words>850</Words>
  <Application>Microsoft Office PowerPoint</Application>
  <PresentationFormat>On-screen Show (16:9)</PresentationFormat>
  <Paragraphs>162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Symbol</vt:lpstr>
      <vt:lpstr>Times New Roman</vt:lpstr>
      <vt:lpstr>Wingdings</vt:lpstr>
      <vt:lpstr>Templates_Nokian_16x9 для конференций</vt:lpstr>
      <vt:lpstr>Кросс-тренинг Проект обязательной маркировки шин</vt:lpstr>
      <vt:lpstr>PowerPoint Presentation</vt:lpstr>
      <vt:lpstr>PowerPoint Presentation</vt:lpstr>
      <vt:lpstr>Описание изменений функциональности на тестовых линиях.</vt:lpstr>
      <vt:lpstr>Передача данных на печать</vt:lpstr>
      <vt:lpstr>Cхема верификации кода DataMatrix</vt:lpstr>
      <vt:lpstr>Описание изменений функциональности на тестовых линиях.</vt:lpstr>
      <vt:lpstr>Если прочитаны не соответствующие данные или матричный код не прочитан сканнером по какой-либо причине, на ближайшей панели оператора выскочит экран: </vt:lpstr>
      <vt:lpstr>PowerPoint Presentation</vt:lpstr>
      <vt:lpstr>Обзор устройств</vt:lpstr>
      <vt:lpstr>ПРЕОБРАЗОВАТЕЛЬ ПРОТОКОЛОВ MGATE 5111</vt:lpstr>
      <vt:lpstr>ПРЕОБРАЗОВАТЕЛЬ ПРОТОКОЛОВ MGATE 5111</vt:lpstr>
      <vt:lpstr>ПРЕОБРАЗОВАТЕЛЬ ПРОТОКОЛОВ MGATE 5111</vt:lpstr>
      <vt:lpstr>Считыватель штрихкода Dataman 262</vt:lpstr>
      <vt:lpstr>Считыватель штрихкода Dataman 262</vt:lpstr>
      <vt:lpstr>Считыватель штрихкода Dataman 262</vt:lpstr>
      <vt:lpstr>Считыватель штрихкода Dataman 262</vt:lpstr>
      <vt:lpstr>MECTEC PRINTER</vt:lpstr>
      <vt:lpstr>MECTEC PRINTER</vt:lpstr>
      <vt:lpstr>MECTEC PRINTER</vt:lpstr>
      <vt:lpstr>MECTEC PRINTER</vt:lpstr>
      <vt:lpstr>MECTEC PRINTER</vt:lpstr>
      <vt:lpstr>MECTEC PRINTER</vt:lpstr>
      <vt:lpstr>MECTEC PRINTER</vt:lpstr>
    </vt:vector>
  </TitlesOfParts>
  <Company>Nokian Tyres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Sinyakov Artem</dc:creator>
  <cp:lastModifiedBy>Fahrislamov Marat</cp:lastModifiedBy>
  <cp:revision>102</cp:revision>
  <dcterms:created xsi:type="dcterms:W3CDTF">2015-11-05T14:38:15Z</dcterms:created>
  <dcterms:modified xsi:type="dcterms:W3CDTF">2020-12-14T07:19:12Z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0x0101007A228FF4267BBB48BF6789A4F8152D79</vt:lpwstr>
  </property>
</Properties>
</file>